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7" r:id="rId8"/>
    <p:sldId id="262" r:id="rId9"/>
    <p:sldId id="263" r:id="rId10"/>
    <p:sldId id="265" r:id="rId11"/>
    <p:sldId id="264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3" r:id="rId22"/>
    <p:sldId id="276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47F31C0-B7F1-4871-8235-2D766C9138B2}" type="datetimeFigureOut">
              <a:rPr lang="en-US" smtClean="0"/>
              <a:pPr/>
              <a:t>6/30/2022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957AC7D-8D14-4375-B429-98220EB159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400" y="1524000"/>
            <a:ext cx="7406640" cy="147218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b="1" dirty="0" smtClean="0">
                <a:solidFill>
                  <a:srgbClr val="CC3399"/>
                </a:solidFill>
                <a:latin typeface="Bookman Old Style" pitchFamily="18" charset="0"/>
                <a:cs typeface="Aharoni" pitchFamily="2" charset="-79"/>
              </a:rPr>
              <a:t>Maintain Discipline</a:t>
            </a:r>
            <a:endParaRPr lang="en-US" b="1" dirty="0">
              <a:solidFill>
                <a:srgbClr val="CC3399"/>
              </a:solidFill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3657600"/>
            <a:ext cx="7406640" cy="1752600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smtClean="0"/>
              <a:t>                                       </a:t>
            </a:r>
            <a:r>
              <a:rPr lang="en-US" b="1" dirty="0" smtClean="0">
                <a:latin typeface="Bookman Old Style" pitchFamily="18" charset="0"/>
              </a:rPr>
              <a:t>Ms Ashwini Mane</a:t>
            </a:r>
          </a:p>
          <a:p>
            <a:pPr algn="ctr"/>
            <a:r>
              <a:rPr lang="en-GB" b="1" dirty="0" smtClean="0">
                <a:latin typeface="Bookman Old Style" pitchFamily="18" charset="0"/>
              </a:rPr>
              <a:t>                                                  Lecturer</a:t>
            </a:r>
            <a:endParaRPr lang="en-US" b="1" dirty="0"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05088" cy="64008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4.The rules should be formulated that they ensure an objective and analysis of the acts of indiscipline </a:t>
            </a: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5.All the employee should know the penalties for violation of different rules </a:t>
            </a: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6.The disciplinary procedure provide for the analysis of rules or its violation , if the employee are violating the rules frequently </a:t>
            </a:r>
          </a:p>
          <a:p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304800"/>
            <a:ext cx="8781288" cy="6324600"/>
          </a:xfrm>
        </p:spPr>
        <p:txBody>
          <a:bodyPr>
            <a:normAutofit/>
          </a:bodyPr>
          <a:lstStyle/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7.The entire procedure including the appeal and review of all the disciplinary actions  should be mentioned in the employee hardbook or collective agreement</a:t>
            </a: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8.The procedure should provide for a legal as well as human approach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05088" cy="7921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Bell MT" pitchFamily="18" charset="0"/>
              </a:rPr>
              <a:t>MC Gregor’s Red Hot Stove Rules</a:t>
            </a:r>
            <a:endParaRPr lang="en-US" sz="2800" b="1" dirty="0">
              <a:solidFill>
                <a:srgbClr val="FF0000"/>
              </a:solidFill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628888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One effective way approach the disciplinary process is to follow what is popularly know as the red –hot stove rule</a:t>
            </a: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According to this rule propounded by MC Gregor, </a:t>
            </a:r>
            <a:r>
              <a:rPr lang="en-US" sz="2800" dirty="0" smtClean="0">
                <a:latin typeface="Bell MT" pitchFamily="18" charset="0"/>
              </a:rPr>
              <a:t>corrective action should be immediate, impartial , and consistent with a warning like the result of touching a red hot stove </a:t>
            </a:r>
          </a:p>
          <a:p>
            <a:pPr>
              <a:buNone/>
            </a:pP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7159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Bell MT" pitchFamily="18" charset="0"/>
              </a:rPr>
              <a:t>Immediate</a:t>
            </a:r>
            <a:endParaRPr lang="en-US" sz="3200" b="1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628888" cy="48768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ell MT" pitchFamily="18" charset="0"/>
              </a:rPr>
              <a:t>The burn received when a person touches a red hot stove is immediate and the person known that something has gone , similarly, an employee should be made to realize immediately if he or she is going against the norms /value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552688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Bell MT" pitchFamily="18" charset="0"/>
              </a:rPr>
              <a:t>Impersonal </a:t>
            </a:r>
            <a:endParaRPr lang="en-US" sz="3200" b="1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476488" cy="5181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Regardless of who touches , it the stove causes burns , in the same way the rule applied for a particular act of indiscipline should reflect the offense and not the person who committed it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400288" cy="10969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Bell MT" pitchFamily="18" charset="0"/>
              </a:rPr>
              <a:t>Consistent </a:t>
            </a:r>
            <a:br>
              <a:rPr lang="en-US" sz="3200" b="1" dirty="0" smtClean="0">
                <a:latin typeface="Bell MT" pitchFamily="18" charset="0"/>
              </a:rPr>
            </a:br>
            <a:endParaRPr lang="en-US" sz="3200" b="1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81200"/>
            <a:ext cx="8628888" cy="4038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Every time a person touches a red- hot stove, he receives burns , that is the results are consistent , in the same way discipline should be enforced and ensured across every employee and every situation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28888" cy="118903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Bell MT" pitchFamily="18" charset="0"/>
              </a:rPr>
              <a:t>Foreseeable</a:t>
            </a:r>
            <a:endParaRPr lang="en-US" sz="3200" b="1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52688" cy="495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ell MT" pitchFamily="18" charset="0"/>
              </a:rPr>
              <a:t>The red hot stove warns the individual through the heat it generates, that it will burn if touched , </a:t>
            </a: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r>
              <a:rPr lang="en-US" sz="2800" dirty="0" smtClean="0">
                <a:latin typeface="Bell MT" pitchFamily="18" charset="0"/>
              </a:rPr>
              <a:t>In the same way, employee should be made aware that poor conduct or indiscipline will result in specific, pre-determined consequences 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552688" cy="487362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 smtClean="0">
                <a:solidFill>
                  <a:srgbClr val="FF0000"/>
                </a:solidFill>
                <a:latin typeface="Bell MT" pitchFamily="18" charset="0"/>
              </a:rPr>
              <a:t>Types of Disciplinary Action</a:t>
            </a:r>
            <a:endParaRPr lang="en-US" sz="3600" b="1" dirty="0">
              <a:solidFill>
                <a:srgbClr val="FF0000"/>
              </a:solidFill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705088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Verbal Warning </a:t>
            </a:r>
            <a:r>
              <a:rPr lang="en-US" sz="2800" dirty="0" smtClean="0">
                <a:latin typeface="Bell MT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The verbal warning is the informal warning given to the employee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It is one of the mildest action taken against an employee for an act of indiscipline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Such warning are given in an informal and private environment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The supervisor should explain to the employee, the rule that has been violated and the implication for violating it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628888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Written warning</a:t>
            </a:r>
          </a:p>
          <a:p>
            <a:pPr>
              <a:buNone/>
            </a:pPr>
            <a:endParaRPr lang="en-US" sz="2800" b="1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Next step is to give a written warning to the employee </a:t>
            </a: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This is the second step in progressive disciplinary procedure and the first formal stage of the disciplinary procedure </a:t>
            </a: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Written warning is placed in the employee’s file and a copy given to the employee and one sent to the personal department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Suspension</a:t>
            </a:r>
          </a:p>
          <a:p>
            <a:pPr>
              <a:buNone/>
            </a:pPr>
            <a:endParaRPr lang="en-US" sz="2800" b="1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If the employee does not adhere to the rules and regulation of the organization in spite of being given a verbal and written warning , then the next step is ‘suspension’ of the employee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However it act of indiscipline is quite serious then the employee may be suspended without any prior verbal or written warning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05088" cy="71596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Definition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28888" cy="51054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 smtClean="0">
                <a:latin typeface="Bell MT" pitchFamily="18" charset="0"/>
              </a:rPr>
              <a:t>According to Earl.R.Bremblett</a:t>
            </a: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Discipline in its broadest sense means "</a:t>
            </a:r>
            <a:r>
              <a:rPr lang="en-US" sz="2800" b="1" i="1" dirty="0" smtClean="0">
                <a:latin typeface="Bell MT" pitchFamily="18" charset="0"/>
              </a:rPr>
              <a:t>orderliness”</a:t>
            </a:r>
            <a:r>
              <a:rPr lang="en-US" sz="2800" dirty="0" smtClean="0">
                <a:latin typeface="Bell MT" pitchFamily="18" charset="0"/>
              </a:rPr>
              <a:t> , the opposite of confusion </a:t>
            </a: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It does not mean a strict and technical </a:t>
            </a:r>
            <a:r>
              <a:rPr lang="en-US" sz="2800" b="1" dirty="0" smtClean="0">
                <a:latin typeface="Bell MT" pitchFamily="18" charset="0"/>
              </a:rPr>
              <a:t>observance of rigid rules and regulation</a:t>
            </a:r>
            <a:r>
              <a:rPr lang="en-US" sz="2800" dirty="0" smtClean="0">
                <a:latin typeface="Bell MT" pitchFamily="18" charset="0"/>
              </a:rPr>
              <a:t>, its simply means co operate and behaving in a normal and orderly way as any responsible person would expect an employee to do”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628888" cy="1189038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705088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Demotion</a:t>
            </a:r>
          </a:p>
          <a:p>
            <a:pPr>
              <a:buNone/>
            </a:pPr>
            <a:endParaRPr lang="en-US" sz="2800" b="1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If no improvement is noticed in the performance of the employee even after the suspension and if the management wants to strongly avoid dismissing the employee , demotion may be an alternative and very few organization use this step as a disciplinary action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05088" cy="6400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Pay cut</a:t>
            </a:r>
          </a:p>
          <a:p>
            <a:pPr>
              <a:buNone/>
            </a:pPr>
            <a:endParaRPr lang="en-US" sz="2800" b="1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Cutting the indisciplinary employee’s pay is another used in administering disciplinary action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This approach has a demoralizing effect on the employee , but is considered a rational action by management if the only alternative is dismissal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228600"/>
            <a:ext cx="8781288" cy="63246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Bell MT" pitchFamily="18" charset="0"/>
              </a:rPr>
              <a:t>Dismissal</a:t>
            </a: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The ultimate disciplinary punishment is dismissing the employee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The action must be used only for the most serious offense or  after all earlier steps have failed </a:t>
            </a:r>
          </a:p>
          <a:p>
            <a:pPr>
              <a:buFont typeface="Wingdings" pitchFamily="2" charset="2"/>
              <a:buChar char="Ø"/>
            </a:pPr>
            <a:endParaRPr lang="en-US" sz="2800" dirty="0" smtClean="0">
              <a:latin typeface="Bell MT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2800" dirty="0" smtClean="0">
                <a:latin typeface="Bell MT" pitchFamily="18" charset="0"/>
              </a:rPr>
              <a:t>The decision is dismiss an employee should be given long and hard consideration before being implemented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2145792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705088" cy="647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  <a:latin typeface="Arial Black" pitchFamily="34" charset="0"/>
              </a:rPr>
              <a:t>      </a:t>
            </a:r>
          </a:p>
          <a:p>
            <a:pPr>
              <a:buNone/>
            </a:pPr>
            <a:endParaRPr lang="en-US" sz="48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buNone/>
            </a:pPr>
            <a:endParaRPr lang="en-US" sz="4800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  <a:latin typeface="Arial Black" pitchFamily="34" charset="0"/>
              </a:rPr>
              <a:t>          </a:t>
            </a:r>
          </a:p>
          <a:p>
            <a:pPr>
              <a:buNone/>
            </a:pPr>
            <a:r>
              <a:rPr lang="en-US" sz="4800" dirty="0" smtClean="0">
                <a:solidFill>
                  <a:srgbClr val="FF0000"/>
                </a:solidFill>
                <a:latin typeface="Arial Black" pitchFamily="34" charset="0"/>
              </a:rPr>
              <a:t>               Thank You…..</a:t>
            </a:r>
            <a:endParaRPr lang="en-US" sz="4800" dirty="0">
              <a:solidFill>
                <a:srgbClr val="FF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705088" cy="60960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Bell MT" pitchFamily="18" charset="0"/>
              </a:rPr>
              <a:t>Aims &amp; Objectives </a:t>
            </a:r>
            <a:endParaRPr lang="en-US" sz="3200" b="1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52688" cy="5715000"/>
          </a:xfrm>
        </p:spPr>
        <p:txBody>
          <a:bodyPr>
            <a:normAutofit/>
          </a:bodyPr>
          <a:lstStyle/>
          <a:p>
            <a:r>
              <a:rPr lang="en-US" sz="2000" b="1" dirty="0" smtClean="0">
                <a:latin typeface="Bell MT" pitchFamily="18" charset="0"/>
              </a:rPr>
              <a:t>To ensure and enables employee to work in accordance with the rules and regulation of the organization </a:t>
            </a:r>
          </a:p>
          <a:p>
            <a:endParaRPr lang="en-US" sz="2000" b="1" dirty="0" smtClean="0">
              <a:latin typeface="Bell MT" pitchFamily="18" charset="0"/>
            </a:endParaRPr>
          </a:p>
          <a:p>
            <a:r>
              <a:rPr lang="en-US" sz="2000" b="1" dirty="0" smtClean="0">
                <a:latin typeface="Bell MT" pitchFamily="18" charset="0"/>
              </a:rPr>
              <a:t>To ensure that employee follow the organizational process and procedures inspite of their different personalities and behavior</a:t>
            </a:r>
          </a:p>
          <a:p>
            <a:endParaRPr lang="en-US" sz="2000" b="1" dirty="0" smtClean="0">
              <a:latin typeface="Bell MT" pitchFamily="18" charset="0"/>
            </a:endParaRPr>
          </a:p>
          <a:p>
            <a:r>
              <a:rPr lang="en-US" sz="2000" b="1" dirty="0" smtClean="0">
                <a:latin typeface="Bell MT" pitchFamily="18" charset="0"/>
              </a:rPr>
              <a:t>To provide direction to the employee and fix responsibilities </a:t>
            </a:r>
          </a:p>
          <a:p>
            <a:endParaRPr lang="en-US" sz="2000" b="1" dirty="0" smtClean="0">
              <a:latin typeface="Bell MT" pitchFamily="18" charset="0"/>
            </a:endParaRPr>
          </a:p>
          <a:p>
            <a:r>
              <a:rPr lang="en-US" sz="2000" b="1" dirty="0" smtClean="0">
                <a:latin typeface="Bell MT" pitchFamily="18" charset="0"/>
              </a:rPr>
              <a:t>To improve organizations performance by improving  the efficiency of each employee </a:t>
            </a:r>
          </a:p>
          <a:p>
            <a:endParaRPr lang="en-US" sz="2000" b="1" dirty="0" smtClean="0">
              <a:latin typeface="Bell MT" pitchFamily="18" charset="0"/>
            </a:endParaRPr>
          </a:p>
          <a:p>
            <a:r>
              <a:rPr lang="en-US" sz="2000" b="1" dirty="0" smtClean="0">
                <a:latin typeface="Bell MT" pitchFamily="18" charset="0"/>
              </a:rPr>
              <a:t>To maintain common feeling of trust and confidence in employee towards the management </a:t>
            </a:r>
            <a:endParaRPr lang="en-US" sz="2000" b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71596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Bell MT" pitchFamily="18" charset="0"/>
              </a:rPr>
              <a:t>Forms and types of Discipline</a:t>
            </a:r>
            <a:endParaRPr lang="en-US" sz="3200" b="1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628888" cy="54864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Bell MT" pitchFamily="18" charset="0"/>
              </a:rPr>
              <a:t>Discipline among employee can be achieved in two ways , either through rewards or through penalties </a:t>
            </a:r>
          </a:p>
          <a:p>
            <a:endParaRPr lang="en-US" sz="24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400" b="1" dirty="0" smtClean="0">
                <a:latin typeface="Bell MT" pitchFamily="18" charset="0"/>
              </a:rPr>
              <a:t>1.Self-imposed or positive discipline </a:t>
            </a:r>
          </a:p>
          <a:p>
            <a:pPr>
              <a:buNone/>
            </a:pPr>
            <a:r>
              <a:rPr lang="en-US" sz="2400" b="1" dirty="0" smtClean="0">
                <a:latin typeface="Bell MT" pitchFamily="18" charset="0"/>
              </a:rPr>
              <a:t>2.Enforced or negative discipline</a:t>
            </a:r>
            <a:endParaRPr lang="en-US" sz="2400" b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81000"/>
            <a:ext cx="8534400" cy="63246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ell MT" pitchFamily="18" charset="0"/>
              </a:rPr>
              <a:t>If employee are motivated through rewards , appreciation, constructive support ,reinforcement or approved personal action, to conform to organizational rules and regulations it is termed as positive discipline </a:t>
            </a:r>
          </a:p>
          <a:p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Negative or enforced discipline </a:t>
            </a:r>
            <a:r>
              <a:rPr lang="en-US" sz="2800" dirty="0" smtClean="0">
                <a:latin typeface="Bell MT" pitchFamily="18" charset="0"/>
              </a:rPr>
              <a:t>involves the use of techniques like fines, lay-off demotion or transfer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48736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latin typeface="Bell MT" pitchFamily="18" charset="0"/>
              </a:rPr>
              <a:t>Act of Indiscipline or misconduct</a:t>
            </a:r>
            <a:endParaRPr lang="en-US" sz="3200" b="1" dirty="0"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781288" cy="54102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ell MT" pitchFamily="18" charset="0"/>
              </a:rPr>
              <a:t>Misconduct or an act of indiscipline impairs the organization its reputation and leads to employee unrest , if not tackled immediaely , these act can lead to discipline problems </a:t>
            </a:r>
          </a:p>
          <a:p>
            <a:endParaRPr lang="en-US" sz="2800" dirty="0" smtClean="0">
              <a:latin typeface="Bell MT" pitchFamily="18" charset="0"/>
            </a:endParaRPr>
          </a:p>
          <a:p>
            <a:r>
              <a:rPr lang="en-US" sz="2800" dirty="0" smtClean="0">
                <a:latin typeface="Bell MT" pitchFamily="18" charset="0"/>
              </a:rPr>
              <a:t>The disciplinary problems can be classified into three types </a:t>
            </a:r>
          </a:p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Minor infraction</a:t>
            </a:r>
          </a:p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Major infraction </a:t>
            </a:r>
          </a:p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Intolerable infractions </a:t>
            </a:r>
            <a:endParaRPr lang="en-US" sz="2800" b="1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609600"/>
            <a:ext cx="8552688" cy="563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Bell MT" pitchFamily="18" charset="0"/>
              </a:rPr>
              <a:t>Minor Infraction:</a:t>
            </a: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There are act of misconduct that cause very little harm but if neglected , can accumulated and result in serious problems for the organization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304800"/>
            <a:ext cx="749808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05088" cy="6477000"/>
          </a:xfrm>
        </p:spPr>
        <p:txBody>
          <a:bodyPr>
            <a:normAutofit/>
          </a:bodyPr>
          <a:lstStyle/>
          <a:p>
            <a:endParaRPr lang="en-US" sz="2800" dirty="0" smtClean="0">
              <a:latin typeface="Bell MT" pitchFamily="18" charset="0"/>
            </a:endParaRPr>
          </a:p>
          <a:p>
            <a:r>
              <a:rPr lang="en-US" sz="2800" dirty="0" smtClean="0">
                <a:latin typeface="Bell MT" pitchFamily="18" charset="0"/>
              </a:rPr>
              <a:t>Major infraction interfere with the orderly operation of the organization and affect the morale of the employee they related to cheating , stealing ,violating safety etc</a:t>
            </a:r>
          </a:p>
          <a:p>
            <a:endParaRPr lang="en-US" sz="2800" dirty="0" smtClean="0">
              <a:latin typeface="Bell MT" pitchFamily="18" charset="0"/>
            </a:endParaRPr>
          </a:p>
          <a:p>
            <a:endParaRPr lang="en-US" sz="2800" dirty="0" smtClean="0">
              <a:latin typeface="Bell MT" pitchFamily="18" charset="0"/>
            </a:endParaRPr>
          </a:p>
          <a:p>
            <a:r>
              <a:rPr lang="en-US" sz="2800" dirty="0" smtClean="0">
                <a:latin typeface="Bell MT" pitchFamily="18" charset="0"/>
              </a:rPr>
              <a:t>Intolerable offences are those that can cause serious harm and damage to the organization  </a:t>
            </a:r>
            <a:endParaRPr lang="en-US" sz="2800" dirty="0">
              <a:latin typeface="Bell MT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628888" cy="563562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Bell MT" pitchFamily="18" charset="0"/>
              </a:rPr>
              <a:t>Principles of maintaining Discipline</a:t>
            </a:r>
            <a:endParaRPr lang="en-US" sz="2800" b="1" dirty="0">
              <a:solidFill>
                <a:srgbClr val="FF0000"/>
              </a:solidFill>
              <a:latin typeface="Bell MT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628888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1.The rules and the regulation should be framed with mutual, coordination and acceptance of the management and employee </a:t>
            </a: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2.All the rules should be evaluated and updated from time to time </a:t>
            </a:r>
          </a:p>
          <a:p>
            <a:pPr>
              <a:buNone/>
            </a:pPr>
            <a:endParaRPr lang="en-US" sz="2800" dirty="0" smtClean="0">
              <a:latin typeface="Bell MT" pitchFamily="18" charset="0"/>
            </a:endParaRPr>
          </a:p>
          <a:p>
            <a:pPr>
              <a:buNone/>
            </a:pPr>
            <a:r>
              <a:rPr lang="en-US" sz="2800" dirty="0" smtClean="0">
                <a:latin typeface="Bell MT" pitchFamily="18" charset="0"/>
              </a:rPr>
              <a:t>3.Rules should be formulated based on the nature of work and working condition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218</TotalTime>
  <Words>997</Words>
  <Application>Microsoft Office PowerPoint</Application>
  <PresentationFormat>On-screen Show (4:3)</PresentationFormat>
  <Paragraphs>121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Solstice</vt:lpstr>
      <vt:lpstr>Maintain Discipline</vt:lpstr>
      <vt:lpstr>Definition</vt:lpstr>
      <vt:lpstr>Aims &amp; Objectives </vt:lpstr>
      <vt:lpstr>Forms and types of Discipline</vt:lpstr>
      <vt:lpstr> </vt:lpstr>
      <vt:lpstr>Act of Indiscipline or misconduct</vt:lpstr>
      <vt:lpstr> </vt:lpstr>
      <vt:lpstr> </vt:lpstr>
      <vt:lpstr>Principles of maintaining Discipline</vt:lpstr>
      <vt:lpstr> </vt:lpstr>
      <vt:lpstr> </vt:lpstr>
      <vt:lpstr>MC Gregor’s Red Hot Stove Rules</vt:lpstr>
      <vt:lpstr>Immediate</vt:lpstr>
      <vt:lpstr>Impersonal </vt:lpstr>
      <vt:lpstr>Consistent  </vt:lpstr>
      <vt:lpstr>Foreseeable</vt:lpstr>
      <vt:lpstr>Types of Disciplinary Action</vt:lpstr>
      <vt:lpstr> </vt:lpstr>
      <vt:lpstr> </vt:lpstr>
      <vt:lpstr>  </vt:lpstr>
      <vt:lpstr> </vt:lpstr>
      <vt:lpstr>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Maintain Disciplin</dc:title>
  <dc:creator>Ashwini</dc:creator>
  <cp:lastModifiedBy>4thyrstaffpc2</cp:lastModifiedBy>
  <cp:revision>30</cp:revision>
  <dcterms:created xsi:type="dcterms:W3CDTF">2015-08-27T10:29:16Z</dcterms:created>
  <dcterms:modified xsi:type="dcterms:W3CDTF">2022-06-30T07:52:11Z</dcterms:modified>
</cp:coreProperties>
</file>